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61" r:id="rId6"/>
    <p:sldId id="262" r:id="rId7"/>
    <p:sldId id="263" r:id="rId8"/>
    <p:sldId id="290" r:id="rId9"/>
    <p:sldId id="299" r:id="rId10"/>
    <p:sldId id="300" r:id="rId11"/>
    <p:sldId id="301" r:id="rId12"/>
    <p:sldId id="302" r:id="rId13"/>
    <p:sldId id="303" r:id="rId14"/>
    <p:sldId id="305" r:id="rId15"/>
    <p:sldId id="304" r:id="rId16"/>
    <p:sldId id="297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88523" autoAdjust="0"/>
  </p:normalViewPr>
  <p:slideViewPr>
    <p:cSldViewPr snapToGrid="0" showGuides="1">
      <p:cViewPr varScale="1">
        <p:scale>
          <a:sx n="59" d="100"/>
          <a:sy n="59" d="100"/>
        </p:scale>
        <p:origin x="62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13/10/2021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1CC8B5-6021-48EA-94A7-DC422762C02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70D64-CAB2-4377-BBE4-BF3F1E169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56876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857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36650" y="1581150"/>
            <a:ext cx="4968000" cy="40576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D03433FF-A36C-42FA-B6A1-343D85376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1767518-1CE7-41A4-BFFB-87B37085F98F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006" y="1638000"/>
            <a:ext cx="4948214" cy="400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477B73-8382-426E-A758-F1E05223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73A12-DF65-4012-8F2A-1C291F215D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7C2B81-9FBD-4F91-A99D-E2E62F84A4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2156" y="0"/>
            <a:ext cx="6099844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22FF6B-86ED-4E48-824E-5C54567C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587675"/>
            <a:ext cx="4964156" cy="82664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1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0F897065-C628-44AB-A9C8-2F8AAEFFB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27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C85D69A-3DAB-4609-83C0-DDCB0E05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030866FD-D493-4E40-BE0E-88A5E48062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  <a:r>
              <a:rPr lang="da-DK" dirty="0">
                <a:noFill/>
              </a:rPr>
              <a:t>0	0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9A84C5-6E9A-4A39-81D2-A4766FF30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12491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616D9-8604-4CE0-9290-25D835D36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BFED87F5-692B-43A2-B999-E599CDD79F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/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5761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 hidden="1">
            <a:extLst>
              <a:ext uri="{FF2B5EF4-FFF2-40B4-BE49-F238E27FC236}">
                <a16:creationId xmlns:a16="http://schemas.microsoft.com/office/drawing/2014/main" id="{204BEF62-0A0C-428F-9593-478493634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79D3425-F8FB-4DAF-8A9B-B6B63F152AA9}" type="datetime3">
              <a:rPr lang="da-DK" smtClean="0"/>
              <a:t>13.10.2021</a:t>
            </a:fld>
            <a:endParaRPr lang="da-DK" dirty="0"/>
          </a:p>
        </p:txBody>
      </p:sp>
      <p:sp>
        <p:nvSpPr>
          <p:cNvPr id="4" name="Pladsholder til sidefod 3" hidden="1">
            <a:extLst>
              <a:ext uri="{FF2B5EF4-FFF2-40B4-BE49-F238E27FC236}">
                <a16:creationId xmlns:a16="http://schemas.microsoft.com/office/drawing/2014/main" id="{5A2DACD1-A298-4D19-866E-68CF70D65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154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 hidden="1">
            <a:extLst>
              <a:ext uri="{FF2B5EF4-FFF2-40B4-BE49-F238E27FC236}">
                <a16:creationId xmlns:a16="http://schemas.microsoft.com/office/drawing/2014/main" id="{84BE3378-177E-45B6-8A07-1A8ABC3B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154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562121C-7E79-4645-BB1B-1D3855B383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5750" y="1416050"/>
            <a:ext cx="2280360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bullet knappen for at sætte korrekt bullet på igen.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nyt slide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indsætte et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</p:txBody>
      </p:sp>
      <p:pic>
        <p:nvPicPr>
          <p:cNvPr id="7" name="1 Forøg formindsk">
            <a:extLst>
              <a:ext uri="{FF2B5EF4-FFF2-40B4-BE49-F238E27FC236}">
                <a16:creationId xmlns:a16="http://schemas.microsoft.com/office/drawing/2014/main" id="{82A640AB-9083-4E25-B69C-5615DDD51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6547" y="2531466"/>
            <a:ext cx="549328" cy="285228"/>
          </a:xfrm>
          <a:prstGeom prst="rect">
            <a:avLst/>
          </a:prstGeom>
        </p:spPr>
      </p:pic>
      <p:pic>
        <p:nvPicPr>
          <p:cNvPr id="8" name="2 Ny slide">
            <a:extLst>
              <a:ext uri="{FF2B5EF4-FFF2-40B4-BE49-F238E27FC236}">
                <a16:creationId xmlns:a16="http://schemas.microsoft.com/office/drawing/2014/main" id="{C9EFBCCE-8D49-4A73-8762-63E5870B1E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2460466" y="4104614"/>
            <a:ext cx="363713" cy="647461"/>
          </a:xfrm>
          <a:prstGeom prst="rect">
            <a:avLst/>
          </a:prstGeom>
        </p:spPr>
      </p:pic>
      <p:pic>
        <p:nvPicPr>
          <p:cNvPr id="9" name="3 Layout">
            <a:extLst>
              <a:ext uri="{FF2B5EF4-FFF2-40B4-BE49-F238E27FC236}">
                <a16:creationId xmlns:a16="http://schemas.microsoft.com/office/drawing/2014/main" id="{00995F18-330D-4742-AD80-E856C91E09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475931" y="4980245"/>
            <a:ext cx="593368" cy="192211"/>
          </a:xfrm>
          <a:prstGeom prst="rect">
            <a:avLst/>
          </a:prstGeom>
        </p:spPr>
      </p:pic>
      <p:pic>
        <p:nvPicPr>
          <p:cNvPr id="11" name="4 Nulstil">
            <a:extLst>
              <a:ext uri="{FF2B5EF4-FFF2-40B4-BE49-F238E27FC236}">
                <a16:creationId xmlns:a16="http://schemas.microsoft.com/office/drawing/2014/main" id="{2324BBF6-4E28-4408-B9EF-E9ED5897F2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81362" y="4554277"/>
            <a:ext cx="547241" cy="197798"/>
          </a:xfrm>
          <a:prstGeom prst="rect">
            <a:avLst/>
          </a:prstGeom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94529" y="1416050"/>
            <a:ext cx="2786833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6981362" y="1440585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583" y="1416050"/>
            <a:ext cx="2566254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</p:txBody>
      </p:sp>
      <p:pic>
        <p:nvPicPr>
          <p:cNvPr id="24" name="6 Beskær">
            <a:extLst>
              <a:ext uri="{FF2B5EF4-FFF2-40B4-BE49-F238E27FC236}">
                <a16:creationId xmlns:a16="http://schemas.microsoft.com/office/drawing/2014/main" id="{73BFC9C5-9F8B-479D-9F8C-258E445B71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96525" y="1595200"/>
            <a:ext cx="337400" cy="321707"/>
          </a:xfrm>
          <a:prstGeom prst="rect">
            <a:avLst/>
          </a:prstGeom>
        </p:spPr>
      </p:pic>
      <p:pic>
        <p:nvPicPr>
          <p:cNvPr id="25" name="7 Skalér billede">
            <a:extLst>
              <a:ext uri="{FF2B5EF4-FFF2-40B4-BE49-F238E27FC236}">
                <a16:creationId xmlns:a16="http://schemas.microsoft.com/office/drawing/2014/main" id="{BC0CFA26-138E-416A-95E9-B8BD373116B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96525" y="2438289"/>
            <a:ext cx="359695" cy="335309"/>
          </a:xfrm>
          <a:prstGeom prst="rect">
            <a:avLst/>
          </a:prstGeom>
        </p:spPr>
      </p:pic>
      <p:sp>
        <p:nvSpPr>
          <p:cNvPr id="26" name="Fast overskrift">
            <a:extLst>
              <a:ext uri="{FF2B5EF4-FFF2-40B4-BE49-F238E27FC236}">
                <a16:creationId xmlns:a16="http://schemas.microsoft.com/office/drawing/2014/main" id="{70228264-0252-44FF-B3C8-4CBFA6043ED3}"/>
              </a:ext>
            </a:extLst>
          </p:cNvPr>
          <p:cNvSpPr txBox="1"/>
          <p:nvPr userDrawn="1"/>
        </p:nvSpPr>
        <p:spPr>
          <a:xfrm>
            <a:off x="285750" y="341583"/>
            <a:ext cx="10752137" cy="49093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ct val="83000"/>
              </a:lnSpc>
            </a:pPr>
            <a:r>
              <a:rPr lang="da-DK" sz="3200" b="0" cap="none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</p:spTree>
    <p:extLst>
      <p:ext uri="{BB962C8B-B14F-4D97-AF65-F5344CB8AC3E}">
        <p14:creationId xmlns:p14="http://schemas.microsoft.com/office/powerpoint/2010/main" val="138005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027D26-F3F7-4988-855F-0F502F5993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AF3DE80-6B65-463B-943D-1E72AAF42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pic>
        <p:nvPicPr>
          <p:cNvPr id="2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3AFAE714-AA58-4292-A682-8D1079090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4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29CD4233-F331-4D5B-B9CF-567814FDBF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291C62D-3F94-43C6-8CAB-B792F769A1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206396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Gul m.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-1" y="0"/>
            <a:ext cx="7197749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125CE80-2CC4-453F-9E5D-D1CF0859E3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5" name="Date Placeholder 7">
            <a:extLst>
              <a:ext uri="{FF2B5EF4-FFF2-40B4-BE49-F238E27FC236}">
                <a16:creationId xmlns:a16="http://schemas.microsoft.com/office/drawing/2014/main" id="{37581D82-3815-457C-92E8-06D7A63784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25AC4AA6-D2C8-4A8C-8428-39A60869DF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947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7749" y="0"/>
            <a:ext cx="4994251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6A0A48B-204D-46D9-AC98-0537003F65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58292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60941E6E-6BAC-4A15-B058-9CE7C058951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8368F33E-E082-4759-B776-D0370C71B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62C9B8B6-589D-4F65-843F-C4FAEB9C53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191E0C3-38FB-4A05-9222-21D4D9452A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829298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258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vid m.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-1" y="6210000"/>
            <a:ext cx="12192001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B9D4F55-78DF-4212-9619-8E68C5588F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7200" y="0"/>
            <a:ext cx="6094800" cy="6210000"/>
          </a:xfrm>
        </p:spPr>
        <p:txBody>
          <a:bodyPr tIns="72000"/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6B8A14-B94C-4D55-914C-31401F50AE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8191498" cy="2717241"/>
          </a:xfrm>
        </p:spPr>
        <p:txBody>
          <a:bodyPr anchor="t"/>
          <a:lstStyle>
            <a:lvl1pPr algn="l">
              <a:defRPr sz="7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202F7DC4-E8A0-4835-8785-592C4B4C4E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4265835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pic>
        <p:nvPicPr>
          <p:cNvPr id="18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97A6C2FE-B677-48BB-A659-DEEB85D4E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7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9FF76FD-C66A-4EC4-9AB5-616232DE1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2C070D-E54D-451D-AC67-7D5871CB71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5" y="3067050"/>
            <a:ext cx="5299075" cy="6480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40869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8" name="Date Placeholder 7">
            <a:extLst>
              <a:ext uri="{FF2B5EF4-FFF2-40B4-BE49-F238E27FC236}">
                <a16:creationId xmlns:a16="http://schemas.microsoft.com/office/drawing/2014/main" id="{565F3085-71F3-4B75-8FE8-1A523EC793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98C3779-B922-43C9-BAC8-A296D850F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pic>
        <p:nvPicPr>
          <p:cNvPr id="12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15372364-B9E1-4EFD-8571-76441BBEF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3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8714DF85-F004-427C-AF19-001889FAFE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E982690-DA76-48A9-A83F-C7E000823C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76220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7C5EC0EC-D4A2-4423-B8B5-1B952DD89C2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5D3F337-32ED-4DDF-B913-8F63A712BD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CB6DB25-D463-42D6-8A4D-7C69279657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15494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2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2"/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847200"/>
            <a:ext cx="0" cy="0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  <p:sp>
        <p:nvSpPr>
          <p:cNvPr id="13" name="Date Placeholder 7">
            <a:extLst>
              <a:ext uri="{FF2B5EF4-FFF2-40B4-BE49-F238E27FC236}">
                <a16:creationId xmlns:a16="http://schemas.microsoft.com/office/drawing/2014/main" id="{394D93EB-3F52-436F-905E-95EFD60EE8A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3525" y="3797116"/>
            <a:ext cx="2089150" cy="347299"/>
          </a:xfrm>
        </p:spPr>
        <p:txBody>
          <a:bodyPr lIns="0" tIns="0" rIns="0" bIns="0"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fld id="{4EE0EEF9-BAD4-4387-B3AC-9FAEABA23AC0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D81B418-FF97-4B37-87DF-5E58B94907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702" y="166687"/>
            <a:ext cx="11633198" cy="1966913"/>
          </a:xfrm>
        </p:spPr>
        <p:txBody>
          <a:bodyPr anchor="t"/>
          <a:lstStyle>
            <a:lvl1pPr algn="l"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C74F0A0-3F56-4720-B25D-E0AFED7B7F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067050"/>
            <a:ext cx="11633198" cy="36195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Indsæt navn, titel og afdeling</a:t>
            </a:r>
          </a:p>
        </p:txBody>
      </p:sp>
    </p:spTree>
    <p:extLst>
      <p:ext uri="{BB962C8B-B14F-4D97-AF65-F5344CB8AC3E}">
        <p14:creationId xmlns:p14="http://schemas.microsoft.com/office/powerpoint/2010/main" val="33253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BA499C47-91C5-429D-94BE-0B7C66BCED70}"/>
              </a:ext>
            </a:extLst>
          </p:cNvPr>
          <p:cNvSpPr/>
          <p:nvPr userDrawn="1"/>
        </p:nvSpPr>
        <p:spPr>
          <a:xfrm flipV="1">
            <a:off x="0" y="6210000"/>
            <a:ext cx="12193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9AB3D-58F3-4ABA-A926-43393A00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F277CF-B83C-45A4-B764-7F715288A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0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6CE927BB-E6B9-45B2-B8AA-F221034EA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587675"/>
            <a:ext cx="11611900" cy="8266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961999"/>
            <a:ext cx="11612364" cy="367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9075" y="6419522"/>
            <a:ext cx="245270" cy="1802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B15E4-8FF3-49BC-992D-C353F6D18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tx1"/>
                </a:solidFill>
              </a:defRPr>
            </a:lvl1pPr>
          </a:lstStyle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pic>
        <p:nvPicPr>
          <p:cNvPr id="14" name="image" descr="{&quot;templafy&quot;:{&quot;type&quot;:&quot;image&quot;,&quot;binding&quot;:&quot;UserProfile.LogoInsertion.LogoName&quot;,&quot;inheritDimensions&quot;:&quot;inheritNone&quot;,&quot;height&quot;:&quot;{{UserProfile.LogoInsertion.PpLogoHeight}}&quot;}}" title="UserProfile.LogoInsertion.LogoName">
            <a:extLst>
              <a:ext uri="{FF2B5EF4-FFF2-40B4-BE49-F238E27FC236}">
                <a16:creationId xmlns:a16="http://schemas.microsoft.com/office/drawing/2014/main" id="{51CF3E7A-76C1-4C96-87C5-80D3C0BC7C5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8" y="6419983"/>
            <a:ext cx="874149" cy="194669"/>
          </a:xfrm>
          <a:prstGeom prst="rect">
            <a:avLst/>
          </a:prstGeom>
        </p:spPr>
      </p:pic>
      <p:pic>
        <p:nvPicPr>
          <p:cNvPr id="15" name="image" descr="{&quot;templafy&quot;:{&quot;binding&quot;:&quot;UserProfile.LogoInsertion.Tagline_{{DocumentLanguage}}&quot;,&quot;inheritDimensions&quot;:&quot;inheritNone&quot;,&quot;height&quot;:&quot;{{UserProfile.LogoInsertion.PpTaglineHeight}}&quot;,&quot;type&quot;:&quot;image&quot;}}" title="UserProfile.LogoInsertion.Tagline_{{DocumentLanguage}}">
            <a:extLst>
              <a:ext uri="{FF2B5EF4-FFF2-40B4-BE49-F238E27FC236}">
                <a16:creationId xmlns:a16="http://schemas.microsoft.com/office/drawing/2014/main" id="{E7B09AC3-FD21-4406-8C12-F2261A8AD09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365" y="6210000"/>
            <a:ext cx="4503317" cy="48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21" r:id="rId9"/>
    <p:sldLayoutId id="2147483652" r:id="rId10"/>
    <p:sldLayoutId id="2147483735" r:id="rId11"/>
    <p:sldLayoutId id="2147483654" r:id="rId12"/>
    <p:sldLayoutId id="2147483655" r:id="rId13"/>
    <p:sldLayoutId id="2147483727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+mj-lt"/>
        <a:buAutoNum type="alphaL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180" userDrawn="1">
          <p15:clr>
            <a:srgbClr val="F26B43"/>
          </p15:clr>
        </p15:guide>
        <p15:guide id="3" orient="horz" pos="368" userDrawn="1">
          <p15:clr>
            <a:srgbClr val="F26B43"/>
          </p15:clr>
        </p15:guide>
        <p15:guide id="4" pos="749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892" userDrawn="1">
          <p15:clr>
            <a:srgbClr val="F26B43"/>
          </p15:clr>
        </p15:guide>
        <p15:guide id="7" orient="horz" pos="1235" userDrawn="1">
          <p15:clr>
            <a:srgbClr val="F26B43"/>
          </p15:clr>
        </p15:guide>
        <p15:guide id="8" orient="horz" pos="35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icl-easj.dk/Machine%20Learning/Solutions/LogisticRegressionCh4.zip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icl-easj.dk/Machine%20Learning/Solutions/LogisticRegressionCh4.zip" TargetMode="External"/><Relationship Id="rId2" Type="http://schemas.openxmlformats.org/officeDocument/2006/relationships/hyperlink" Target="http://micl-easj.dk/Machine%20Learning/Opgaver%20Alm/Logistic%20Regression%20Iris.pdf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hyperlink" Target="https://www.youtube.com/watch?v=RU5mTgZuDa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4A1AB8-800B-41D6-B531-8AE2611BE6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400" dirty="0" smtClean="0"/>
              <a:t>Logistic Regression 2 </a:t>
            </a:r>
            <a:r>
              <a:rPr lang="en-DK" sz="5400" dirty="0" smtClean="0"/>
              <a:t>–</a:t>
            </a:r>
            <a:r>
              <a:rPr lang="da-DK" sz="5400" dirty="0" smtClean="0"/>
              <a:t> </a:t>
            </a:r>
            <a:br>
              <a:rPr lang="da-DK" sz="5400" dirty="0" smtClean="0"/>
            </a:br>
            <a:r>
              <a:rPr lang="da-DK" sz="5400" dirty="0" smtClean="0"/>
              <a:t>Iris Case and Softmax</a:t>
            </a:r>
            <a:endParaRPr lang="da-DK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33ED8-1B47-4327-8F05-73E798EC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5D4D4-979D-4176-83BE-1EEEBBDDA05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a-DK" dirty="0" smtClean="0"/>
              <a:t>31.03.2020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A4C535-EC1E-4F9C-B11D-8F58AA1F94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 smtClean="0"/>
              <a:t>Michael Claudius, </a:t>
            </a:r>
            <a:r>
              <a:rPr lang="da-DK" dirty="0" err="1" smtClean="0"/>
              <a:t>Associate</a:t>
            </a:r>
            <a:r>
              <a:rPr lang="da-DK" dirty="0" smtClean="0"/>
              <a:t> Professor, Roskilde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9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Classifier code using Softmax on Iris data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Highlights of code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More </a:t>
            </a:r>
            <a:r>
              <a:rPr lang="en-US" b="1" dirty="0">
                <a:sym typeface="Wingdings" panose="05000000000000000000" pitchFamily="2" charset="2"/>
              </a:rPr>
              <a:t>is given in the </a:t>
            </a:r>
            <a:r>
              <a:rPr lang="en-US" b="1" dirty="0" err="1" smtClean="0">
                <a:sym typeface="Wingdings" panose="05000000000000000000" pitchFamily="2" charset="2"/>
              </a:rPr>
              <a:t>LogisticRegIris.ipynb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program on teacher’s home page</a:t>
            </a: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41087" y="1870779"/>
            <a:ext cx="7851031" cy="3803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Import data set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sklearn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import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datasets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iris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datasets.load_iris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list(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iris.keys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iris["data"][:,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(2,3)] 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#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petal length , petal width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y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iris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["target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"] #all 3 classes involved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Train regression model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sklearn.linear_model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import 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LogisticRegression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soft_reg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LogisticRegression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(class=“multinomial, ”solver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="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lbfgs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",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C=10)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soft_reg.fit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(X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y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oft_reg.predict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([5,2])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array([[1.55606703e-04, 9.51675722e-01, 4.81686717e-02]])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Plot probability and decision boundaries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A lot of </a:t>
            </a:r>
            <a:r>
              <a:rPr lang="en-US" sz="1600" b="1" dirty="0" err="1" smtClean="0">
                <a:ea typeface="Calibri" panose="020F0502020204030204" pitchFamily="34" charset="0"/>
                <a:cs typeface="Courier New" panose="02070309020205020404" pitchFamily="49" charset="0"/>
              </a:rPr>
              <a:t>hokus</a:t>
            </a: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ea typeface="Calibri" panose="020F0502020204030204" pitchFamily="34" charset="0"/>
                <a:cs typeface="Courier New" panose="02070309020205020404" pitchFamily="49" charset="0"/>
              </a:rPr>
              <a:t>pokus</a:t>
            </a: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. Next slide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90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Probability plot with </a:t>
            </a:r>
            <a:r>
              <a:rPr lang="en-GB" dirty="0" smtClean="0"/>
              <a:t>decision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27243"/>
            <a:ext cx="11612364" cy="4575242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Probability function using petal length and petal width and 3 classes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r>
              <a:rPr lang="en-GB" b="1" dirty="0" smtClean="0"/>
              <a:t>Notice the linear decision boundaries (e.g. green 90%probability) for Iris Versicolor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57463" y="1920266"/>
            <a:ext cx="7127281" cy="357261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62265" y="2162998"/>
            <a:ext cx="6569412" cy="32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Program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6971"/>
            <a:ext cx="11612364" cy="4221804"/>
          </a:xfrm>
        </p:spPr>
        <p:txBody>
          <a:bodyPr/>
          <a:lstStyle/>
          <a:p>
            <a:r>
              <a:rPr lang="en-GB" b="1" dirty="0" smtClean="0"/>
              <a:t>It is time for a short review of the code</a:t>
            </a:r>
          </a:p>
          <a:p>
            <a:r>
              <a:rPr lang="en-GB" b="1" dirty="0" smtClean="0"/>
              <a:t>I will highlight a few points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pPr lvl="1"/>
            <a:r>
              <a:rPr lang="en-US" u="sng" dirty="0" smtClean="0">
                <a:hlinkClick r:id="rId2"/>
              </a:rPr>
              <a:t>Logistic </a:t>
            </a:r>
            <a:r>
              <a:rPr lang="en-US" u="sng" dirty="0">
                <a:hlinkClick r:id="rId2"/>
              </a:rPr>
              <a:t>Regression Iris Program</a:t>
            </a:r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48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36971"/>
            <a:ext cx="11612364" cy="4221804"/>
          </a:xfrm>
        </p:spPr>
        <p:txBody>
          <a:bodyPr/>
          <a:lstStyle/>
          <a:p>
            <a:r>
              <a:rPr lang="en-GB" b="1" dirty="0" smtClean="0"/>
              <a:t>It is time for discussion, coding and solving the Iris case yourself</a:t>
            </a:r>
          </a:p>
          <a:p>
            <a:pPr marL="504000" lvl="2" indent="0">
              <a:buNone/>
            </a:pPr>
            <a:endParaRPr lang="en-GB" b="1" dirty="0">
              <a:sym typeface="Wingdings" panose="05000000000000000000" pitchFamily="2" charset="2"/>
            </a:endParaRPr>
          </a:p>
          <a:p>
            <a:pPr lvl="1"/>
            <a:r>
              <a:rPr lang="en-US" u="sng" dirty="0" smtClean="0">
                <a:hlinkClick r:id="rId2"/>
              </a:rPr>
              <a:t>Logistic Regression Iris Exercise</a:t>
            </a: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hlinkClick r:id="rId3"/>
              </a:rPr>
              <a:t>Logistic Regression Iris Program</a:t>
            </a:r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>
              <a:sym typeface="Wingdings" panose="05000000000000000000" pitchFamily="2" charset="2"/>
            </a:endParaRPr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r>
              <a:rPr lang="en-GB" b="1" dirty="0" smtClean="0"/>
              <a:t>Or if you need rest an old timer: </a:t>
            </a:r>
            <a:r>
              <a:rPr lang="en-US" dirty="0" smtClean="0">
                <a:hlinkClick r:id="rId4"/>
              </a:rPr>
              <a:t>Donald </a:t>
            </a:r>
            <a:r>
              <a:rPr lang="en-US" dirty="0">
                <a:hlinkClick r:id="rId4"/>
              </a:rPr>
              <a:t>Duck </a:t>
            </a:r>
            <a:r>
              <a:rPr lang="en-US" dirty="0" smtClean="0">
                <a:hlinkClick r:id="rId4"/>
              </a:rPr>
              <a:t>on Math hunting 1959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13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435783" y="1930927"/>
            <a:ext cx="3316334" cy="26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6659C7E-72AB-42A5-BCFF-7F062D95C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Iris flower case</a:t>
            </a:r>
            <a:r>
              <a:rPr lang="en-GB" dirty="0"/>
              <a:t/>
            </a:r>
            <a:br>
              <a:rPr lang="en-GB" dirty="0"/>
            </a:b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407587-DA12-4CFA-ADF3-CB8F0A774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83" y="1527497"/>
            <a:ext cx="11612364" cy="3674871"/>
          </a:xfrm>
        </p:spPr>
        <p:txBody>
          <a:bodyPr/>
          <a:lstStyle/>
          <a:p>
            <a:r>
              <a:rPr lang="en-GB" b="1" dirty="0" smtClean="0"/>
              <a:t>Data set with 150 Iris </a:t>
            </a:r>
            <a:r>
              <a:rPr lang="en-GB" b="1" dirty="0"/>
              <a:t>p</a:t>
            </a:r>
            <a:r>
              <a:rPr lang="en-GB" b="1" dirty="0" smtClean="0"/>
              <a:t>ictures of 3 different species (50 each)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0D09B-79AC-4A33-8030-740B85DA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5C2C5-8AFC-474E-9F13-6B2109DD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99745" y="2196687"/>
            <a:ext cx="7717276" cy="34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Choose and build classifier(s)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675" y="1479821"/>
            <a:ext cx="11612364" cy="4411392"/>
          </a:xfrm>
        </p:spPr>
        <p:txBody>
          <a:bodyPr/>
          <a:lstStyle/>
          <a:p>
            <a:r>
              <a:rPr lang="en-GB" b="1" dirty="0" smtClean="0"/>
              <a:t>Find features and make a decision. Remember simple ones first!</a:t>
            </a:r>
          </a:p>
          <a:p>
            <a:endParaRPr lang="en-GB" b="1" dirty="0" smtClean="0"/>
          </a:p>
          <a:p>
            <a:r>
              <a:rPr lang="en-GB" b="1" dirty="0" smtClean="0"/>
              <a:t>First, a binary classification based on </a:t>
            </a:r>
          </a:p>
          <a:p>
            <a:pPr marL="594900" lvl="1" indent="-342900">
              <a:buFont typeface="+mj-lt"/>
              <a:buAutoNum type="arabicPeriod"/>
            </a:pPr>
            <a:r>
              <a:rPr lang="en-GB" b="1" dirty="0"/>
              <a:t>P</a:t>
            </a:r>
            <a:r>
              <a:rPr lang="en-GB" b="1" dirty="0" smtClean="0"/>
              <a:t>etal width, Iris </a:t>
            </a:r>
            <a:r>
              <a:rPr lang="en-GB" b="1" dirty="0" err="1" smtClean="0"/>
              <a:t>Virginica</a:t>
            </a:r>
            <a:r>
              <a:rPr lang="en-GB" b="1" dirty="0" smtClean="0"/>
              <a:t> or </a:t>
            </a:r>
            <a:r>
              <a:rPr lang="en-GB" b="1" dirty="0"/>
              <a:t>Not Iris </a:t>
            </a:r>
            <a:r>
              <a:rPr lang="en-GB" b="1" dirty="0" err="1"/>
              <a:t>Virginica</a:t>
            </a:r>
            <a:r>
              <a:rPr lang="en-GB" b="1" dirty="0"/>
              <a:t> </a:t>
            </a:r>
            <a:endParaRPr lang="en-GB" b="1" dirty="0" smtClean="0"/>
          </a:p>
          <a:p>
            <a:pPr marL="594900" lvl="1" indent="-342900">
              <a:buFont typeface="+mj-lt"/>
              <a:buAutoNum type="arabicPeriod"/>
            </a:pPr>
            <a:r>
              <a:rPr lang="en-GB" b="1" dirty="0" smtClean="0"/>
              <a:t>Petal width and length, decision boundaries </a:t>
            </a:r>
            <a:r>
              <a:rPr lang="en-GB" b="1" dirty="0" err="1"/>
              <a:t>V</a:t>
            </a:r>
            <a:r>
              <a:rPr lang="en-GB" b="1" dirty="0" err="1" smtClean="0"/>
              <a:t>irginica</a:t>
            </a:r>
            <a:r>
              <a:rPr lang="en-GB" b="1" dirty="0" smtClean="0"/>
              <a:t> </a:t>
            </a:r>
            <a:r>
              <a:rPr lang="en-GB" b="1" dirty="0"/>
              <a:t>or Not Iris </a:t>
            </a:r>
            <a:r>
              <a:rPr lang="en-GB" b="1" dirty="0" err="1"/>
              <a:t>Virginica</a:t>
            </a:r>
            <a:r>
              <a:rPr lang="en-GB" b="1" dirty="0"/>
              <a:t> </a:t>
            </a:r>
          </a:p>
          <a:p>
            <a:pPr marL="252000" lvl="1" indent="0">
              <a:buNone/>
            </a:pPr>
            <a:endParaRPr lang="en-GB" b="1" dirty="0" smtClean="0"/>
          </a:p>
          <a:p>
            <a:r>
              <a:rPr lang="en-GB" b="1" dirty="0" smtClean="0"/>
              <a:t>Second, Multinomial </a:t>
            </a:r>
            <a:r>
              <a:rPr lang="en-GB" b="1" dirty="0"/>
              <a:t>classifier based on </a:t>
            </a:r>
          </a:p>
          <a:p>
            <a:pPr marL="594900" lvl="1" indent="-342900">
              <a:buFont typeface="+mj-lt"/>
              <a:buAutoNum type="arabicPeriod"/>
            </a:pPr>
            <a:r>
              <a:rPr lang="en-GB" b="1" dirty="0" smtClean="0"/>
              <a:t>Petal width and length, Iris </a:t>
            </a:r>
            <a:r>
              <a:rPr lang="en-GB" b="1" dirty="0" err="1" smtClean="0"/>
              <a:t>Virginica</a:t>
            </a:r>
            <a:r>
              <a:rPr lang="en-GB" b="1" dirty="0" smtClean="0"/>
              <a:t>  OR Iris Versicolor OR Iris </a:t>
            </a:r>
            <a:r>
              <a:rPr lang="en-GB" b="1" dirty="0" err="1" smtClean="0"/>
              <a:t>Setosa</a:t>
            </a:r>
            <a:endParaRPr lang="en-GB" b="1" dirty="0" smtClean="0"/>
          </a:p>
          <a:p>
            <a:pPr marL="594900" lvl="1" indent="-342900">
              <a:buFont typeface="+mj-lt"/>
              <a:buAutoNum type="arabicPeriod"/>
            </a:pPr>
            <a:r>
              <a:rPr lang="en-GB" b="1" dirty="0" smtClean="0"/>
              <a:t>Using </a:t>
            </a:r>
            <a:r>
              <a:rPr lang="en-GB" b="1" dirty="0" err="1" smtClean="0"/>
              <a:t>Softmax</a:t>
            </a:r>
            <a:endParaRPr lang="en-GB" b="1" dirty="0" smtClean="0"/>
          </a:p>
          <a:p>
            <a:pPr marL="594900" lvl="1" indent="-342900">
              <a:buFont typeface="+mj-lt"/>
              <a:buAutoNum type="arabicPeriod"/>
            </a:pPr>
            <a:endParaRPr lang="en-GB" b="1" dirty="0" smtClean="0"/>
          </a:p>
          <a:p>
            <a:r>
              <a:rPr lang="en-GB" b="1" dirty="0" smtClean="0"/>
              <a:t>Third, </a:t>
            </a:r>
            <a:r>
              <a:rPr lang="en-GB" b="1" dirty="0" smtClean="0"/>
              <a:t>binary classification </a:t>
            </a:r>
            <a:r>
              <a:rPr lang="en-GB" b="1" dirty="0"/>
              <a:t>based on </a:t>
            </a:r>
          </a:p>
          <a:p>
            <a:pPr marL="594900" lvl="1" indent="-342900">
              <a:buFont typeface="+mj-lt"/>
              <a:buAutoNum type="arabicPeriod"/>
            </a:pPr>
            <a:r>
              <a:rPr lang="en-GB" b="1" dirty="0"/>
              <a:t>Sepal width, Iris </a:t>
            </a:r>
            <a:r>
              <a:rPr lang="en-GB" b="1" dirty="0" err="1"/>
              <a:t>Virginica</a:t>
            </a:r>
            <a:r>
              <a:rPr lang="en-GB" b="1" dirty="0"/>
              <a:t> or Not Iris </a:t>
            </a:r>
            <a:r>
              <a:rPr lang="en-GB" b="1" dirty="0" err="1"/>
              <a:t>Virginica</a:t>
            </a:r>
            <a:r>
              <a:rPr lang="en-GB" b="1" dirty="0"/>
              <a:t> </a:t>
            </a:r>
          </a:p>
          <a:p>
            <a:pPr marL="594900" lvl="1" indent="-342900">
              <a:buFont typeface="+mj-lt"/>
              <a:buAutoNum type="arabicPeriod"/>
            </a:pPr>
            <a:r>
              <a:rPr lang="en-GB" b="1" dirty="0"/>
              <a:t>Sepal width and length, decision boundaries </a:t>
            </a:r>
            <a:r>
              <a:rPr lang="en-GB" b="1" dirty="0" smtClean="0"/>
              <a:t>Iris </a:t>
            </a:r>
            <a:r>
              <a:rPr lang="en-GB" b="1" dirty="0" err="1" smtClean="0"/>
              <a:t>Virginica</a:t>
            </a:r>
            <a:r>
              <a:rPr lang="en-GB" b="1" dirty="0" smtClean="0"/>
              <a:t> </a:t>
            </a:r>
            <a:r>
              <a:rPr lang="en-GB" b="1" dirty="0"/>
              <a:t>or Not Iris </a:t>
            </a:r>
            <a:r>
              <a:rPr lang="en-GB" b="1" dirty="0" err="1"/>
              <a:t>Virginica</a:t>
            </a:r>
            <a:r>
              <a:rPr lang="en-GB" b="1" dirty="0"/>
              <a:t>  </a:t>
            </a:r>
            <a:endParaRPr lang="en-GB" b="1" dirty="0" smtClean="0"/>
          </a:p>
          <a:p>
            <a:pPr marL="594900" lvl="1" indent="-342900">
              <a:buFont typeface="+mj-lt"/>
              <a:buAutoNum type="arabicPeriod"/>
            </a:pPr>
            <a:endParaRPr lang="en-GB" b="1" dirty="0" smtClean="0"/>
          </a:p>
          <a:p>
            <a:r>
              <a:rPr lang="en-GB" b="1" dirty="0" smtClean="0"/>
              <a:t>Fourth, </a:t>
            </a:r>
            <a:r>
              <a:rPr lang="en-GB" b="1" dirty="0"/>
              <a:t>Multinomial classifier based on </a:t>
            </a:r>
            <a:endParaRPr lang="en-GB" b="1" dirty="0" smtClean="0"/>
          </a:p>
          <a:p>
            <a:pPr marL="252000" lvl="1" indent="0">
              <a:buNone/>
            </a:pPr>
            <a:r>
              <a:rPr lang="en-GB" b="1" dirty="0" smtClean="0"/>
              <a:t>1</a:t>
            </a:r>
            <a:r>
              <a:rPr lang="en-GB" b="1" dirty="0"/>
              <a:t>. Petal width and </a:t>
            </a:r>
            <a:r>
              <a:rPr lang="en-GB" b="1" dirty="0" smtClean="0"/>
              <a:t>length , </a:t>
            </a:r>
            <a:r>
              <a:rPr lang="en-GB" b="1" dirty="0"/>
              <a:t>Sepal width and </a:t>
            </a:r>
            <a:r>
              <a:rPr lang="en-GB" b="1" dirty="0"/>
              <a:t>length, Iris </a:t>
            </a:r>
            <a:r>
              <a:rPr lang="en-GB" b="1" dirty="0" err="1"/>
              <a:t>Virginica</a:t>
            </a:r>
            <a:r>
              <a:rPr lang="en-GB" b="1" dirty="0"/>
              <a:t>  OR Iris Versicolor OR Iris </a:t>
            </a:r>
            <a:r>
              <a:rPr lang="en-GB" b="1" dirty="0" err="1" smtClean="0"/>
              <a:t>Setosa</a:t>
            </a:r>
            <a:endParaRPr lang="en-GB" b="1" dirty="0"/>
          </a:p>
          <a:p>
            <a:pPr marL="594900" lvl="1" indent="-342900">
              <a:buFont typeface="+mj-lt"/>
              <a:buAutoNum type="arabicPeriod"/>
            </a:pP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01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Classifier code using Sklearn on Iris data 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Highlights of code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More </a:t>
            </a:r>
            <a:r>
              <a:rPr lang="en-US" b="1" dirty="0">
                <a:sym typeface="Wingdings" panose="05000000000000000000" pitchFamily="2" charset="2"/>
              </a:rPr>
              <a:t>is given in the </a:t>
            </a:r>
            <a:r>
              <a:rPr lang="en-US" b="1" dirty="0" err="1" smtClean="0">
                <a:sym typeface="Wingdings" panose="05000000000000000000" pitchFamily="2" charset="2"/>
              </a:rPr>
              <a:t>LogisticRegIris.ipynb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>
                <a:sym typeface="Wingdings" panose="05000000000000000000" pitchFamily="2" charset="2"/>
              </a:rPr>
              <a:t>program on teacher’s home page</a:t>
            </a:r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79997" y="2214491"/>
            <a:ext cx="7851031" cy="34275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Import data set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sklearn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import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datasets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iris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datasets.load_iris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list(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iris.keys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())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X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iris["data"][:, 3:]  # petal 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width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y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(iris["target"] == 2).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astype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(np.int)  # 1 if Iris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virginica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else 0</a:t>
            </a:r>
            <a:endParaRPr lang="en-US" sz="14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Train regression model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from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sklearn.linear_model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import 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LogisticRegression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/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log_reg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 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LogisticRegression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(solver="</a:t>
            </a:r>
            <a:r>
              <a:rPr lang="en-US" sz="1400" dirty="0" err="1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lbfgs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", </a:t>
            </a: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random_state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=42)</a:t>
            </a:r>
            <a:b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400" dirty="0" err="1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log_reg.fit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(X</a:t>
            </a:r>
            <a:r>
              <a:rPr lang="en-US" sz="1400" dirty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, y</a:t>
            </a:r>
            <a:r>
              <a:rPr lang="en-US" sz="1400" dirty="0" smtClean="0"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Plot probability and decision boundary</a:t>
            </a:r>
            <a:b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A lot of </a:t>
            </a:r>
            <a:r>
              <a:rPr lang="en-US" sz="1600" b="1" dirty="0" err="1" smtClean="0">
                <a:ea typeface="Calibri" panose="020F0502020204030204" pitchFamily="34" charset="0"/>
                <a:cs typeface="Courier New" panose="02070309020205020404" pitchFamily="49" charset="0"/>
              </a:rPr>
              <a:t>hokus</a:t>
            </a: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ea typeface="Calibri" panose="020F0502020204030204" pitchFamily="34" charset="0"/>
                <a:cs typeface="Courier New" panose="02070309020205020404" pitchFamily="49" charset="0"/>
              </a:rPr>
              <a:t>pokus</a:t>
            </a:r>
            <a:r>
              <a:rPr lang="en-US" sz="1600" b="1" dirty="0" smtClean="0">
                <a:ea typeface="Calibri" panose="020F0502020204030204" pitchFamily="34" charset="0"/>
                <a:cs typeface="Courier New" panose="02070309020205020404" pitchFamily="49" charset="0"/>
              </a:rPr>
              <a:t>. Next slide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 smtClean="0"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Probability plot with a decision </a:t>
            </a:r>
            <a:r>
              <a:rPr lang="en-GB" dirty="0" smtClean="0"/>
              <a:t>boundary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79643"/>
            <a:ext cx="11612364" cy="4377446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Probability function using petal width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81328" y="2062264"/>
            <a:ext cx="7944255" cy="32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1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Probability plot with </a:t>
            </a:r>
            <a:r>
              <a:rPr lang="en-GB" dirty="0" smtClean="0"/>
              <a:t>decision boundaries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27243"/>
            <a:ext cx="11612364" cy="4575242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Probability function using petal length and petal width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r>
              <a:rPr lang="en-GB" b="1" dirty="0" smtClean="0"/>
              <a:t>Notice the linear decision boundaries (e.g. green 90%probability)</a:t>
            </a:r>
          </a:p>
          <a:p>
            <a:r>
              <a:rPr lang="en-GB" b="1" dirty="0" smtClean="0"/>
              <a:t>What if I want more than two classes? No problem use </a:t>
            </a:r>
            <a:r>
              <a:rPr lang="en-GB" b="1" dirty="0" err="1" smtClean="0"/>
              <a:t>Softmax</a:t>
            </a:r>
            <a:r>
              <a:rPr lang="en-GB" b="1" dirty="0" smtClean="0"/>
              <a:t> regression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090" y="1893652"/>
            <a:ext cx="7587574" cy="36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Classifier using Softmax Regression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US" b="1" dirty="0" err="1" smtClean="0">
                <a:sym typeface="Wingdings" panose="05000000000000000000" pitchFamily="2" charset="2"/>
              </a:rPr>
              <a:t>Softmax</a:t>
            </a:r>
            <a:r>
              <a:rPr lang="en-US" b="1" dirty="0" smtClean="0">
                <a:sym typeface="Wingdings" panose="05000000000000000000" pitchFamily="2" charset="2"/>
              </a:rPr>
              <a:t> is a multinomial logistic regression classifier</a:t>
            </a:r>
          </a:p>
          <a:p>
            <a:r>
              <a:rPr lang="en-US" b="1" dirty="0">
                <a:sym typeface="Wingdings" panose="05000000000000000000" pitchFamily="2" charset="2"/>
              </a:rPr>
              <a:t>S</a:t>
            </a:r>
            <a:r>
              <a:rPr lang="en-US" b="1" dirty="0" smtClean="0">
                <a:sym typeface="Wingdings" panose="05000000000000000000" pitchFamily="2" charset="2"/>
              </a:rPr>
              <a:t>upport 2 or more classes; multiple classes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Predict one class at a time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Estimate probability for each class given an instance X</a:t>
            </a:r>
          </a:p>
          <a:p>
            <a:r>
              <a:rPr lang="en-US" b="1" dirty="0">
                <a:sym typeface="Wingdings" panose="05000000000000000000" pitchFamily="2" charset="2"/>
              </a:rPr>
              <a:t>Classes must exclude each other!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81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Softmax Regression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511030"/>
            <a:ext cx="11612364" cy="4539573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Compute a score (</a:t>
            </a:r>
            <a:r>
              <a:rPr lang="en-US" b="1" dirty="0" err="1" smtClean="0">
                <a:sym typeface="Wingdings" panose="05000000000000000000" pitchFamily="2" charset="2"/>
              </a:rPr>
              <a:t>Softmax</a:t>
            </a:r>
            <a:r>
              <a:rPr lang="en-US" b="1" dirty="0" smtClean="0">
                <a:sym typeface="Wingdings" panose="05000000000000000000" pitchFamily="2" charset="2"/>
              </a:rPr>
              <a:t> score) for </a:t>
            </a:r>
            <a:r>
              <a:rPr lang="en-US" b="1" dirty="0" smtClean="0">
                <a:sym typeface="Wingdings" panose="05000000000000000000" pitchFamily="2" charset="2"/>
              </a:rPr>
              <a:t>every </a:t>
            </a:r>
            <a:r>
              <a:rPr lang="en-US" b="1" dirty="0" smtClean="0">
                <a:sym typeface="Wingdings" panose="05000000000000000000" pitchFamily="2" charset="2"/>
              </a:rPr>
              <a:t>class </a:t>
            </a:r>
            <a:r>
              <a:rPr lang="en-US" b="1" dirty="0" smtClean="0">
                <a:sym typeface="Wingdings" panose="05000000000000000000" pitchFamily="2" charset="2"/>
              </a:rPr>
              <a:t>for instance x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Estimate the probability for each class using normalized exponential (</a:t>
            </a:r>
            <a:r>
              <a:rPr lang="en-US" b="1" dirty="0" err="1" smtClean="0">
                <a:sym typeface="Wingdings" panose="05000000000000000000" pitchFamily="2" charset="2"/>
              </a:rPr>
              <a:t>softmax</a:t>
            </a:r>
            <a:r>
              <a:rPr lang="en-US" b="1" dirty="0" smtClean="0">
                <a:sym typeface="Wingdings" panose="05000000000000000000" pitchFamily="2" charset="2"/>
              </a:rPr>
              <a:t> function)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Predict </a:t>
            </a:r>
            <a:r>
              <a:rPr lang="en-US" b="1" dirty="0" smtClean="0">
                <a:sym typeface="Wingdings" panose="05000000000000000000" pitchFamily="2" charset="2"/>
              </a:rPr>
              <a:t>the </a:t>
            </a:r>
            <a:r>
              <a:rPr lang="en-US" b="1" dirty="0" smtClean="0">
                <a:sym typeface="Wingdings" panose="05000000000000000000" pitchFamily="2" charset="2"/>
              </a:rPr>
              <a:t>class with highest probability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Train the model so high probability for the target classes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Minimizing the cross cost entropy function</a:t>
            </a:r>
          </a:p>
          <a:p>
            <a:r>
              <a:rPr lang="en-US" b="1" dirty="0" smtClean="0">
                <a:sym typeface="Wingdings" panose="05000000000000000000" pitchFamily="2" charset="2"/>
              </a:rPr>
              <a:t>All done by applying Batch Gradient Descent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All in all, similar steps as linear regression as well as  logistic regression for binary class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smtClean="0">
                <a:sym typeface="Wingdings" panose="05000000000000000000" pitchFamily="2" charset="2"/>
              </a:rPr>
              <a:t>BUT more complicated mathematical formulas and functions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22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Softmax</a:t>
            </a:r>
            <a:r>
              <a:rPr lang="en-GB" dirty="0" smtClean="0"/>
              <a:t>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679643"/>
            <a:ext cx="11612364" cy="4377446"/>
          </a:xfrm>
        </p:spPr>
        <p:txBody>
          <a:bodyPr/>
          <a:lstStyle/>
          <a:p>
            <a:r>
              <a:rPr lang="en-US" b="1" dirty="0" smtClean="0">
                <a:sym typeface="Wingdings" panose="05000000000000000000" pitchFamily="2" charset="2"/>
              </a:rPr>
              <a:t>This I will skip </a:t>
            </a:r>
            <a:r>
              <a:rPr lang="en-DK" b="1" dirty="0" smtClean="0">
                <a:sym typeface="Wingdings" panose="05000000000000000000" pitchFamily="2" charset="2"/>
              </a:rPr>
              <a:t></a:t>
            </a:r>
            <a:r>
              <a:rPr lang="en-US" b="1" dirty="0" smtClean="0">
                <a:sym typeface="Wingdings" panose="05000000000000000000" pitchFamily="2" charset="2"/>
              </a:rPr>
              <a:t> I don</a:t>
            </a:r>
            <a:r>
              <a:rPr lang="en-DK" b="1" dirty="0" smtClean="0">
                <a:sym typeface="Wingdings" panose="05000000000000000000" pitchFamily="2" charset="2"/>
              </a:rPr>
              <a:t>’</a:t>
            </a:r>
            <a:r>
              <a:rPr lang="en-US" b="1" dirty="0" smtClean="0">
                <a:sym typeface="Wingdings" panose="05000000000000000000" pitchFamily="2" charset="2"/>
              </a:rPr>
              <a:t>t want to be killed by students</a:t>
            </a: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US" b="1" dirty="0" smtClean="0">
              <a:sym typeface="Wingdings" panose="05000000000000000000" pitchFamily="2" charset="2"/>
            </a:endParaRPr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US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  <a:p>
            <a:endParaRPr lang="en-GB" b="1" dirty="0" smtClean="0"/>
          </a:p>
          <a:p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22AB5-BE87-4C18-AC0C-7680F362E3E2}" type="datetime3">
              <a:rPr lang="da-DK" smtClean="0"/>
              <a:pPr/>
              <a:t>13.10.2021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78212" y="2092777"/>
            <a:ext cx="4357991" cy="76715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258126" y="1871834"/>
            <a:ext cx="5072975" cy="120904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778212" y="3334560"/>
            <a:ext cx="5389124" cy="108828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778212" y="4563778"/>
            <a:ext cx="5943600" cy="139128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5950745" y="3334559"/>
            <a:ext cx="5943600" cy="202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Zealand">
      <a:dk1>
        <a:sysClr val="windowText" lastClr="000000"/>
      </a:dk1>
      <a:lt1>
        <a:sysClr val="window" lastClr="FFFFFF"/>
      </a:lt1>
      <a:dk2>
        <a:srgbClr val="FFF387"/>
      </a:dk2>
      <a:lt2>
        <a:srgbClr val="EBEBEB"/>
      </a:lt2>
      <a:accent1>
        <a:srgbClr val="FFF387"/>
      </a:accent1>
      <a:accent2>
        <a:srgbClr val="FFF9C3"/>
      </a:accent2>
      <a:accent3>
        <a:srgbClr val="404040"/>
      </a:accent3>
      <a:accent4>
        <a:srgbClr val="6C6C6C"/>
      </a:accent4>
      <a:accent5>
        <a:srgbClr val="A6A6A6"/>
      </a:accent5>
      <a:accent6>
        <a:srgbClr val="CFCFCF"/>
      </a:accent6>
      <a:hlink>
        <a:srgbClr val="0000FF"/>
      </a:hlink>
      <a:folHlink>
        <a:srgbClr val="800080"/>
      </a:folHlink>
    </a:clrScheme>
    <a:fontScheme name="Zea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0629529B-D61F-4CA2-8B3F-4CB5ED9AC818}" vid="{CF0482A3-DAA7-4A66-9D05-9D5782D2D785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4194D2B0AECB742B7E4B8E3B27D9CCF" ma:contentTypeVersion="10" ma:contentTypeDescription="Opret et nyt dokument." ma:contentTypeScope="" ma:versionID="9d9b3eb10a31f6438a32fae849661369">
  <xsd:schema xmlns:xsd="http://www.w3.org/2001/XMLSchema" xmlns:xs="http://www.w3.org/2001/XMLSchema" xmlns:p="http://schemas.microsoft.com/office/2006/metadata/properties" xmlns:ns3="f7b946f2-60cf-4e95-a05f-542cd761d733" xmlns:ns4="106f563f-f301-471e-a8c8-8dbfd02567ff" targetNamespace="http://schemas.microsoft.com/office/2006/metadata/properties" ma:root="true" ma:fieldsID="12e64d066ffb309f0562fc83f0c0cc10" ns3:_="" ns4:_="">
    <xsd:import namespace="f7b946f2-60cf-4e95-a05f-542cd761d733"/>
    <xsd:import namespace="106f563f-f301-471e-a8c8-8dbfd02567f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946f2-60cf-4e95-a05f-542cd761d7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6f563f-f301-471e-a8c8-8dbfd02567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TemplateConfiguration>{"elementsMetadata":[],"transformationConfigurations":[],"enableDocumentContentUpdater":true,"version":"1.2"}</TemplafyTemplateConfiguration>
</file>

<file path=customXml/itemProps1.xml><?xml version="1.0" encoding="utf-8"?>
<ds:datastoreItem xmlns:ds="http://schemas.openxmlformats.org/officeDocument/2006/customXml" ds:itemID="{0D902525-B31A-4D8B-A89B-20EF1B80AB3E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7b946f2-60cf-4e95-a05f-542cd761d733"/>
    <ds:schemaRef ds:uri="http://purl.org/dc/elements/1.1/"/>
    <ds:schemaRef ds:uri="http://schemas.microsoft.com/office/infopath/2007/PartnerControls"/>
    <ds:schemaRef ds:uri="106f563f-f301-471e-a8c8-8dbfd02567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115E36-F2C7-4208-B832-C80294E227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B93E18-2430-4118-8FEB-D74D8D3F4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b946f2-60cf-4e95-a05f-542cd761d733"/>
    <ds:schemaRef ds:uri="106f563f-f301-471e-a8c8-8dbfd02567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29C588-5F38-4EC0-9F5C-9C2879B956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693</Words>
  <Application>Microsoft Office PowerPoint</Application>
  <PresentationFormat>Widescreen</PresentationFormat>
  <Paragraphs>230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Blank</vt:lpstr>
      <vt:lpstr>Logistic Regression 2 –  Iris Case and Softmax</vt:lpstr>
      <vt:lpstr>The Iris flower case </vt:lpstr>
      <vt:lpstr>Choose and build classifier(s)</vt:lpstr>
      <vt:lpstr>Classifier code using Sklearn on Iris data set</vt:lpstr>
      <vt:lpstr>Iris: Probability plot with a decision boundary</vt:lpstr>
      <vt:lpstr>Iris: Probability plot with decision boundaries</vt:lpstr>
      <vt:lpstr>Classifier using Softmax Regression</vt:lpstr>
      <vt:lpstr>Softmax Regression Steps</vt:lpstr>
      <vt:lpstr>Softmax functions</vt:lpstr>
      <vt:lpstr>Classifier code using Softmax on Iris data set</vt:lpstr>
      <vt:lpstr>Iris: Probability plot with decision boundaries</vt:lpstr>
      <vt:lpstr>The Program Code</vt:lpstr>
      <vt:lpstr>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2020-02-18T22:16:16Z</dcterms:created>
  <dcterms:modified xsi:type="dcterms:W3CDTF">2021-10-13T19:16:09Z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0x010100E4194D2B0AECB742B7E4B8E3B27D9CCF</vt:lpwstr>
  </property>
</Properties>
</file>